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9144000"/>
  <p:notesSz cx="6858000" cy="9144000"/>
  <p:embeddedFontLst>
    <p:embeddedFont>
      <p:font typeface="Google Sans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2" roundtripDataSignature="AMtx7mg7zGipy3wQ2Kn+i5fJkVi74L/T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customschemas.google.com/relationships/presentationmetadata" Target="metadata"/><Relationship Id="rId61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GoogleSans-bold.fntdata"/><Relationship Id="rId10" Type="http://schemas.openxmlformats.org/officeDocument/2006/relationships/slide" Target="slides/slide4.xml"/><Relationship Id="rId54" Type="http://schemas.openxmlformats.org/officeDocument/2006/relationships/font" Target="fonts/GoogleSans-regular.fntdata"/><Relationship Id="rId13" Type="http://schemas.openxmlformats.org/officeDocument/2006/relationships/slide" Target="slides/slide7.xml"/><Relationship Id="rId57" Type="http://schemas.openxmlformats.org/officeDocument/2006/relationships/font" Target="fonts/GoogleSans-boldItalic.fntdata"/><Relationship Id="rId12" Type="http://schemas.openxmlformats.org/officeDocument/2006/relationships/slide" Target="slides/slide6.xml"/><Relationship Id="rId56" Type="http://schemas.openxmlformats.org/officeDocument/2006/relationships/font" Target="fonts/GoogleSans-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58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3"/>
          <p:cNvSpPr txBox="1"/>
          <p:nvPr>
            <p:ph idx="11" type="ftr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3"/>
          <p:cNvSpPr txBox="1"/>
          <p:nvPr>
            <p:ph idx="10" type="dt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3"/>
          <p:cNvSpPr txBox="1"/>
          <p:nvPr>
            <p:ph idx="12" type="sldNum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 txBox="1"/>
          <p:nvPr>
            <p:ph type="ctrTitle"/>
          </p:nvPr>
        </p:nvSpPr>
        <p:spPr>
          <a:xfrm>
            <a:off x="685800" y="2125980"/>
            <a:ext cx="7772400" cy="421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1">
                <a:solidFill>
                  <a:srgbClr val="555F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4"/>
          <p:cNvSpPr txBox="1"/>
          <p:nvPr>
            <p:ph idx="1" type="subTitle"/>
          </p:nvPr>
        </p:nvSpPr>
        <p:spPr>
          <a:xfrm>
            <a:off x="1371600" y="3840480"/>
            <a:ext cx="6400800" cy="319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7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4"/>
          <p:cNvSpPr txBox="1"/>
          <p:nvPr>
            <p:ph idx="11" type="ftr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4"/>
          <p:cNvSpPr txBox="1"/>
          <p:nvPr>
            <p:ph idx="10" type="dt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4"/>
          <p:cNvSpPr txBox="1"/>
          <p:nvPr>
            <p:ph idx="12" type="sldNum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/>
          <p:nvPr>
            <p:ph type="title"/>
          </p:nvPr>
        </p:nvSpPr>
        <p:spPr>
          <a:xfrm>
            <a:off x="2847811" y="721576"/>
            <a:ext cx="2167466" cy="421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1">
                <a:solidFill>
                  <a:srgbClr val="555F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5"/>
          <p:cNvSpPr txBox="1"/>
          <p:nvPr>
            <p:ph idx="1" type="body"/>
          </p:nvPr>
        </p:nvSpPr>
        <p:spPr>
          <a:xfrm>
            <a:off x="531330" y="1757077"/>
            <a:ext cx="7052263" cy="319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7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5"/>
          <p:cNvSpPr txBox="1"/>
          <p:nvPr>
            <p:ph idx="11" type="ftr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5"/>
          <p:cNvSpPr txBox="1"/>
          <p:nvPr>
            <p:ph idx="10" type="dt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5"/>
          <p:cNvSpPr txBox="1"/>
          <p:nvPr>
            <p:ph idx="12" type="sldNum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6"/>
          <p:cNvSpPr/>
          <p:nvPr/>
        </p:nvSpPr>
        <p:spPr>
          <a:xfrm>
            <a:off x="8765821" y="1142"/>
            <a:ext cx="0" cy="6858000"/>
          </a:xfrm>
          <a:custGeom>
            <a:rect b="b" l="l" r="r" t="t"/>
            <a:pathLst>
              <a:path extrusionOk="0" h="9144000" w="120000">
                <a:moveTo>
                  <a:pt x="0" y="0"/>
                </a:moveTo>
                <a:lnTo>
                  <a:pt x="0" y="9143998"/>
                </a:lnTo>
              </a:path>
            </a:pathLst>
          </a:custGeom>
          <a:noFill/>
          <a:ln cap="flat" cmpd="sng" w="39600">
            <a:solidFill>
              <a:srgbClr val="FCC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6"/>
          <p:cNvSpPr/>
          <p:nvPr/>
        </p:nvSpPr>
        <p:spPr>
          <a:xfrm>
            <a:off x="56445" y="0"/>
            <a:ext cx="42804" cy="6858000"/>
          </a:xfrm>
          <a:custGeom>
            <a:rect b="b" l="l" r="r" t="t"/>
            <a:pathLst>
              <a:path extrusionOk="0" h="9144000" w="57785">
                <a:moveTo>
                  <a:pt x="11480" y="0"/>
                </a:moveTo>
                <a:lnTo>
                  <a:pt x="0" y="0"/>
                </a:lnTo>
                <a:lnTo>
                  <a:pt x="0" y="9144000"/>
                </a:lnTo>
                <a:lnTo>
                  <a:pt x="11480" y="9144000"/>
                </a:lnTo>
                <a:lnTo>
                  <a:pt x="11480" y="0"/>
                </a:lnTo>
                <a:close/>
              </a:path>
              <a:path extrusionOk="0" h="9144000" w="57785">
                <a:moveTo>
                  <a:pt x="57404" y="0"/>
                </a:moveTo>
                <a:lnTo>
                  <a:pt x="22961" y="0"/>
                </a:lnTo>
                <a:lnTo>
                  <a:pt x="22961" y="9144000"/>
                </a:lnTo>
                <a:lnTo>
                  <a:pt x="57404" y="9144000"/>
                </a:lnTo>
                <a:lnTo>
                  <a:pt x="57404" y="0"/>
                </a:lnTo>
                <a:close/>
              </a:path>
            </a:pathLst>
          </a:custGeom>
          <a:solidFill>
            <a:srgbClr val="FCC3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6"/>
          <p:cNvSpPr/>
          <p:nvPr/>
        </p:nvSpPr>
        <p:spPr>
          <a:xfrm>
            <a:off x="8839199" y="0"/>
            <a:ext cx="304800" cy="6858000"/>
          </a:xfrm>
          <a:custGeom>
            <a:rect b="b" l="l" r="r" t="t"/>
            <a:pathLst>
              <a:path extrusionOk="0" h="9144000" w="411479">
                <a:moveTo>
                  <a:pt x="411479" y="0"/>
                </a:moveTo>
                <a:lnTo>
                  <a:pt x="0" y="0"/>
                </a:lnTo>
                <a:lnTo>
                  <a:pt x="0" y="9144000"/>
                </a:lnTo>
                <a:lnTo>
                  <a:pt x="411479" y="9144000"/>
                </a:lnTo>
                <a:lnTo>
                  <a:pt x="411479" y="0"/>
                </a:lnTo>
                <a:close/>
              </a:path>
            </a:pathLst>
          </a:custGeom>
          <a:solidFill>
            <a:srgbClr val="FCC3AC">
              <a:alpha val="8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6"/>
          <p:cNvSpPr/>
          <p:nvPr/>
        </p:nvSpPr>
        <p:spPr>
          <a:xfrm>
            <a:off x="8917093" y="1142"/>
            <a:ext cx="0" cy="6858000"/>
          </a:xfrm>
          <a:custGeom>
            <a:rect b="b" l="l" r="r" t="t"/>
            <a:pathLst>
              <a:path extrusionOk="0" h="9144000" w="120000">
                <a:moveTo>
                  <a:pt x="0" y="0"/>
                </a:moveTo>
                <a:lnTo>
                  <a:pt x="0" y="9143998"/>
                </a:lnTo>
              </a:path>
            </a:pathLst>
          </a:custGeom>
          <a:noFill/>
          <a:ln cap="flat" cmpd="sng" w="9525">
            <a:solidFill>
              <a:srgbClr val="FC8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6"/>
          <p:cNvSpPr/>
          <p:nvPr/>
        </p:nvSpPr>
        <p:spPr>
          <a:xfrm>
            <a:off x="8157350" y="5715000"/>
            <a:ext cx="548452" cy="548640"/>
          </a:xfrm>
          <a:custGeom>
            <a:rect b="b" l="l" r="r" t="t"/>
            <a:pathLst>
              <a:path extrusionOk="0" h="731520" w="740409">
                <a:moveTo>
                  <a:pt x="370077" y="0"/>
                </a:moveTo>
                <a:lnTo>
                  <a:pt x="323723" y="2793"/>
                </a:lnTo>
                <a:lnTo>
                  <a:pt x="279019" y="11175"/>
                </a:lnTo>
                <a:lnTo>
                  <a:pt x="236347" y="24637"/>
                </a:lnTo>
                <a:lnTo>
                  <a:pt x="196215" y="42799"/>
                </a:lnTo>
                <a:lnTo>
                  <a:pt x="158750" y="65531"/>
                </a:lnTo>
                <a:lnTo>
                  <a:pt x="124332" y="92328"/>
                </a:lnTo>
                <a:lnTo>
                  <a:pt x="93472" y="122809"/>
                </a:lnTo>
                <a:lnTo>
                  <a:pt x="66294" y="156718"/>
                </a:lnTo>
                <a:lnTo>
                  <a:pt x="43433" y="193802"/>
                </a:lnTo>
                <a:lnTo>
                  <a:pt x="24892" y="233553"/>
                </a:lnTo>
                <a:lnTo>
                  <a:pt x="11302" y="275678"/>
                </a:lnTo>
                <a:lnTo>
                  <a:pt x="2921" y="319862"/>
                </a:lnTo>
                <a:lnTo>
                  <a:pt x="0" y="365759"/>
                </a:lnTo>
                <a:lnTo>
                  <a:pt x="2921" y="411645"/>
                </a:lnTo>
                <a:lnTo>
                  <a:pt x="11302" y="455815"/>
                </a:lnTo>
                <a:lnTo>
                  <a:pt x="24892" y="497954"/>
                </a:lnTo>
                <a:lnTo>
                  <a:pt x="43433" y="537705"/>
                </a:lnTo>
                <a:lnTo>
                  <a:pt x="66294" y="574725"/>
                </a:lnTo>
                <a:lnTo>
                  <a:pt x="93472" y="608672"/>
                </a:lnTo>
                <a:lnTo>
                  <a:pt x="124332" y="639203"/>
                </a:lnTo>
                <a:lnTo>
                  <a:pt x="158750" y="665988"/>
                </a:lnTo>
                <a:lnTo>
                  <a:pt x="196215" y="688670"/>
                </a:lnTo>
                <a:lnTo>
                  <a:pt x="236347" y="706894"/>
                </a:lnTo>
                <a:lnTo>
                  <a:pt x="279019" y="720344"/>
                </a:lnTo>
                <a:lnTo>
                  <a:pt x="323723" y="728675"/>
                </a:lnTo>
                <a:lnTo>
                  <a:pt x="370077" y="731520"/>
                </a:lnTo>
                <a:lnTo>
                  <a:pt x="416559" y="728675"/>
                </a:lnTo>
                <a:lnTo>
                  <a:pt x="461264" y="720344"/>
                </a:lnTo>
                <a:lnTo>
                  <a:pt x="503935" y="706894"/>
                </a:lnTo>
                <a:lnTo>
                  <a:pt x="544068" y="688670"/>
                </a:lnTo>
                <a:lnTo>
                  <a:pt x="581532" y="665988"/>
                </a:lnTo>
                <a:lnTo>
                  <a:pt x="615950" y="639203"/>
                </a:lnTo>
                <a:lnTo>
                  <a:pt x="646810" y="608672"/>
                </a:lnTo>
                <a:lnTo>
                  <a:pt x="673989" y="574725"/>
                </a:lnTo>
                <a:lnTo>
                  <a:pt x="696849" y="537705"/>
                </a:lnTo>
                <a:lnTo>
                  <a:pt x="715391" y="497954"/>
                </a:lnTo>
                <a:lnTo>
                  <a:pt x="728979" y="455815"/>
                </a:lnTo>
                <a:lnTo>
                  <a:pt x="737361" y="411645"/>
                </a:lnTo>
                <a:lnTo>
                  <a:pt x="740282" y="365759"/>
                </a:lnTo>
                <a:lnTo>
                  <a:pt x="737361" y="319862"/>
                </a:lnTo>
                <a:lnTo>
                  <a:pt x="728979" y="275678"/>
                </a:lnTo>
                <a:lnTo>
                  <a:pt x="715391" y="233553"/>
                </a:lnTo>
                <a:lnTo>
                  <a:pt x="696849" y="193802"/>
                </a:lnTo>
                <a:lnTo>
                  <a:pt x="673989" y="156718"/>
                </a:lnTo>
                <a:lnTo>
                  <a:pt x="646810" y="122809"/>
                </a:lnTo>
                <a:lnTo>
                  <a:pt x="615950" y="92328"/>
                </a:lnTo>
                <a:lnTo>
                  <a:pt x="581532" y="65531"/>
                </a:lnTo>
                <a:lnTo>
                  <a:pt x="544068" y="42799"/>
                </a:lnTo>
                <a:lnTo>
                  <a:pt x="503935" y="24637"/>
                </a:lnTo>
                <a:lnTo>
                  <a:pt x="461264" y="11175"/>
                </a:lnTo>
                <a:lnTo>
                  <a:pt x="416559" y="2793"/>
                </a:lnTo>
                <a:lnTo>
                  <a:pt x="370077" y="0"/>
                </a:lnTo>
                <a:close/>
              </a:path>
            </a:pathLst>
          </a:custGeom>
          <a:solidFill>
            <a:srgbClr val="FC85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6"/>
          <p:cNvSpPr/>
          <p:nvPr/>
        </p:nvSpPr>
        <p:spPr>
          <a:xfrm>
            <a:off x="3048000" y="674374"/>
            <a:ext cx="2487789" cy="59531"/>
          </a:xfrm>
          <a:custGeom>
            <a:rect b="b" l="l" r="r" t="t"/>
            <a:pathLst>
              <a:path extrusionOk="0" h="79375" w="3358515">
                <a:moveTo>
                  <a:pt x="3358388" y="0"/>
                </a:moveTo>
                <a:lnTo>
                  <a:pt x="0" y="0"/>
                </a:lnTo>
                <a:lnTo>
                  <a:pt x="0" y="78861"/>
                </a:lnTo>
                <a:lnTo>
                  <a:pt x="3358388" y="78861"/>
                </a:lnTo>
                <a:lnTo>
                  <a:pt x="3358388" y="0"/>
                </a:lnTo>
                <a:close/>
              </a:path>
            </a:pathLst>
          </a:custGeom>
          <a:solidFill>
            <a:srgbClr val="555F6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6"/>
          <p:cNvSpPr txBox="1"/>
          <p:nvPr>
            <p:ph type="title"/>
          </p:nvPr>
        </p:nvSpPr>
        <p:spPr>
          <a:xfrm>
            <a:off x="2847811" y="721576"/>
            <a:ext cx="2167466" cy="421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1">
                <a:solidFill>
                  <a:srgbClr val="555F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6"/>
          <p:cNvSpPr txBox="1"/>
          <p:nvPr>
            <p:ph idx="1" type="body"/>
          </p:nvPr>
        </p:nvSpPr>
        <p:spPr>
          <a:xfrm>
            <a:off x="457200" y="1577340"/>
            <a:ext cx="39776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6"/>
          <p:cNvSpPr txBox="1"/>
          <p:nvPr>
            <p:ph idx="2" type="body"/>
          </p:nvPr>
        </p:nvSpPr>
        <p:spPr>
          <a:xfrm>
            <a:off x="4709160" y="1577340"/>
            <a:ext cx="39776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6"/>
          <p:cNvSpPr txBox="1"/>
          <p:nvPr>
            <p:ph idx="11" type="ftr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6"/>
          <p:cNvSpPr txBox="1"/>
          <p:nvPr>
            <p:ph idx="10" type="dt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6"/>
          <p:cNvSpPr txBox="1"/>
          <p:nvPr>
            <p:ph idx="12" type="sldNum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7"/>
          <p:cNvSpPr txBox="1"/>
          <p:nvPr>
            <p:ph type="title"/>
          </p:nvPr>
        </p:nvSpPr>
        <p:spPr>
          <a:xfrm>
            <a:off x="2847811" y="721576"/>
            <a:ext cx="2167466" cy="421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1">
                <a:solidFill>
                  <a:srgbClr val="555F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7"/>
          <p:cNvSpPr txBox="1"/>
          <p:nvPr>
            <p:ph idx="11" type="ftr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7"/>
          <p:cNvSpPr txBox="1"/>
          <p:nvPr>
            <p:ph idx="10" type="dt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67"/>
          <p:cNvSpPr txBox="1"/>
          <p:nvPr>
            <p:ph idx="12" type="sldNum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5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5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5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2"/>
          <p:cNvSpPr/>
          <p:nvPr/>
        </p:nvSpPr>
        <p:spPr>
          <a:xfrm>
            <a:off x="8765821" y="1142"/>
            <a:ext cx="0" cy="6858000"/>
          </a:xfrm>
          <a:custGeom>
            <a:rect b="b" l="l" r="r" t="t"/>
            <a:pathLst>
              <a:path extrusionOk="0" h="9144000" w="120000">
                <a:moveTo>
                  <a:pt x="0" y="0"/>
                </a:moveTo>
                <a:lnTo>
                  <a:pt x="0" y="9143998"/>
                </a:lnTo>
              </a:path>
            </a:pathLst>
          </a:custGeom>
          <a:noFill/>
          <a:ln cap="flat" cmpd="sng" w="39600">
            <a:solidFill>
              <a:srgbClr val="FCC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2"/>
          <p:cNvSpPr/>
          <p:nvPr/>
        </p:nvSpPr>
        <p:spPr>
          <a:xfrm>
            <a:off x="56445" y="0"/>
            <a:ext cx="42804" cy="6858000"/>
          </a:xfrm>
          <a:custGeom>
            <a:rect b="b" l="l" r="r" t="t"/>
            <a:pathLst>
              <a:path extrusionOk="0" h="9144000" w="57785">
                <a:moveTo>
                  <a:pt x="11480" y="0"/>
                </a:moveTo>
                <a:lnTo>
                  <a:pt x="0" y="0"/>
                </a:lnTo>
                <a:lnTo>
                  <a:pt x="0" y="9144000"/>
                </a:lnTo>
                <a:lnTo>
                  <a:pt x="11480" y="9144000"/>
                </a:lnTo>
                <a:lnTo>
                  <a:pt x="11480" y="0"/>
                </a:lnTo>
                <a:close/>
              </a:path>
              <a:path extrusionOk="0" h="9144000" w="57785">
                <a:moveTo>
                  <a:pt x="57404" y="0"/>
                </a:moveTo>
                <a:lnTo>
                  <a:pt x="22961" y="0"/>
                </a:lnTo>
                <a:lnTo>
                  <a:pt x="22961" y="9144000"/>
                </a:lnTo>
                <a:lnTo>
                  <a:pt x="57404" y="9144000"/>
                </a:lnTo>
                <a:lnTo>
                  <a:pt x="57404" y="0"/>
                </a:lnTo>
                <a:close/>
              </a:path>
            </a:pathLst>
          </a:custGeom>
          <a:solidFill>
            <a:srgbClr val="FCC3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2"/>
          <p:cNvSpPr/>
          <p:nvPr/>
        </p:nvSpPr>
        <p:spPr>
          <a:xfrm>
            <a:off x="8839199" y="0"/>
            <a:ext cx="304800" cy="6858000"/>
          </a:xfrm>
          <a:custGeom>
            <a:rect b="b" l="l" r="r" t="t"/>
            <a:pathLst>
              <a:path extrusionOk="0" h="9144000" w="411479">
                <a:moveTo>
                  <a:pt x="411479" y="0"/>
                </a:moveTo>
                <a:lnTo>
                  <a:pt x="0" y="0"/>
                </a:lnTo>
                <a:lnTo>
                  <a:pt x="0" y="9144000"/>
                </a:lnTo>
                <a:lnTo>
                  <a:pt x="411479" y="9144000"/>
                </a:lnTo>
                <a:lnTo>
                  <a:pt x="411479" y="0"/>
                </a:lnTo>
                <a:close/>
              </a:path>
            </a:pathLst>
          </a:custGeom>
          <a:solidFill>
            <a:srgbClr val="FCC3AC">
              <a:alpha val="8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2"/>
          <p:cNvSpPr/>
          <p:nvPr/>
        </p:nvSpPr>
        <p:spPr>
          <a:xfrm>
            <a:off x="8917093" y="1142"/>
            <a:ext cx="0" cy="6858000"/>
          </a:xfrm>
          <a:custGeom>
            <a:rect b="b" l="l" r="r" t="t"/>
            <a:pathLst>
              <a:path extrusionOk="0" h="9144000" w="120000">
                <a:moveTo>
                  <a:pt x="0" y="0"/>
                </a:moveTo>
                <a:lnTo>
                  <a:pt x="0" y="9143998"/>
                </a:lnTo>
              </a:path>
            </a:pathLst>
          </a:custGeom>
          <a:noFill/>
          <a:ln cap="flat" cmpd="sng" w="9525">
            <a:solidFill>
              <a:srgbClr val="FC8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2"/>
          <p:cNvSpPr/>
          <p:nvPr/>
        </p:nvSpPr>
        <p:spPr>
          <a:xfrm>
            <a:off x="8157350" y="5715000"/>
            <a:ext cx="548452" cy="548640"/>
          </a:xfrm>
          <a:custGeom>
            <a:rect b="b" l="l" r="r" t="t"/>
            <a:pathLst>
              <a:path extrusionOk="0" h="731520" w="740409">
                <a:moveTo>
                  <a:pt x="370077" y="0"/>
                </a:moveTo>
                <a:lnTo>
                  <a:pt x="323723" y="2793"/>
                </a:lnTo>
                <a:lnTo>
                  <a:pt x="279019" y="11175"/>
                </a:lnTo>
                <a:lnTo>
                  <a:pt x="236347" y="24637"/>
                </a:lnTo>
                <a:lnTo>
                  <a:pt x="196215" y="42799"/>
                </a:lnTo>
                <a:lnTo>
                  <a:pt x="158750" y="65531"/>
                </a:lnTo>
                <a:lnTo>
                  <a:pt x="124332" y="92328"/>
                </a:lnTo>
                <a:lnTo>
                  <a:pt x="93472" y="122809"/>
                </a:lnTo>
                <a:lnTo>
                  <a:pt x="66294" y="156718"/>
                </a:lnTo>
                <a:lnTo>
                  <a:pt x="43433" y="193802"/>
                </a:lnTo>
                <a:lnTo>
                  <a:pt x="24892" y="233553"/>
                </a:lnTo>
                <a:lnTo>
                  <a:pt x="11302" y="275678"/>
                </a:lnTo>
                <a:lnTo>
                  <a:pt x="2921" y="319862"/>
                </a:lnTo>
                <a:lnTo>
                  <a:pt x="0" y="365759"/>
                </a:lnTo>
                <a:lnTo>
                  <a:pt x="2921" y="411645"/>
                </a:lnTo>
                <a:lnTo>
                  <a:pt x="11302" y="455815"/>
                </a:lnTo>
                <a:lnTo>
                  <a:pt x="24892" y="497954"/>
                </a:lnTo>
                <a:lnTo>
                  <a:pt x="43433" y="537705"/>
                </a:lnTo>
                <a:lnTo>
                  <a:pt x="66294" y="574725"/>
                </a:lnTo>
                <a:lnTo>
                  <a:pt x="93472" y="608672"/>
                </a:lnTo>
                <a:lnTo>
                  <a:pt x="124332" y="639203"/>
                </a:lnTo>
                <a:lnTo>
                  <a:pt x="158750" y="665988"/>
                </a:lnTo>
                <a:lnTo>
                  <a:pt x="196215" y="688670"/>
                </a:lnTo>
                <a:lnTo>
                  <a:pt x="236347" y="706894"/>
                </a:lnTo>
                <a:lnTo>
                  <a:pt x="279019" y="720344"/>
                </a:lnTo>
                <a:lnTo>
                  <a:pt x="323723" y="728675"/>
                </a:lnTo>
                <a:lnTo>
                  <a:pt x="370077" y="731520"/>
                </a:lnTo>
                <a:lnTo>
                  <a:pt x="416559" y="728675"/>
                </a:lnTo>
                <a:lnTo>
                  <a:pt x="461264" y="720344"/>
                </a:lnTo>
                <a:lnTo>
                  <a:pt x="503935" y="706894"/>
                </a:lnTo>
                <a:lnTo>
                  <a:pt x="544068" y="688670"/>
                </a:lnTo>
                <a:lnTo>
                  <a:pt x="581532" y="665988"/>
                </a:lnTo>
                <a:lnTo>
                  <a:pt x="615950" y="639203"/>
                </a:lnTo>
                <a:lnTo>
                  <a:pt x="646810" y="608672"/>
                </a:lnTo>
                <a:lnTo>
                  <a:pt x="673989" y="574725"/>
                </a:lnTo>
                <a:lnTo>
                  <a:pt x="696849" y="537705"/>
                </a:lnTo>
                <a:lnTo>
                  <a:pt x="715391" y="497954"/>
                </a:lnTo>
                <a:lnTo>
                  <a:pt x="728979" y="455815"/>
                </a:lnTo>
                <a:lnTo>
                  <a:pt x="737361" y="411645"/>
                </a:lnTo>
                <a:lnTo>
                  <a:pt x="740282" y="365759"/>
                </a:lnTo>
                <a:lnTo>
                  <a:pt x="737361" y="319862"/>
                </a:lnTo>
                <a:lnTo>
                  <a:pt x="728979" y="275678"/>
                </a:lnTo>
                <a:lnTo>
                  <a:pt x="715391" y="233553"/>
                </a:lnTo>
                <a:lnTo>
                  <a:pt x="696849" y="193802"/>
                </a:lnTo>
                <a:lnTo>
                  <a:pt x="673989" y="156718"/>
                </a:lnTo>
                <a:lnTo>
                  <a:pt x="646810" y="122809"/>
                </a:lnTo>
                <a:lnTo>
                  <a:pt x="615950" y="92328"/>
                </a:lnTo>
                <a:lnTo>
                  <a:pt x="581532" y="65531"/>
                </a:lnTo>
                <a:lnTo>
                  <a:pt x="544068" y="42799"/>
                </a:lnTo>
                <a:lnTo>
                  <a:pt x="503935" y="24637"/>
                </a:lnTo>
                <a:lnTo>
                  <a:pt x="461264" y="11175"/>
                </a:lnTo>
                <a:lnTo>
                  <a:pt x="416559" y="2793"/>
                </a:lnTo>
                <a:lnTo>
                  <a:pt x="370077" y="0"/>
                </a:lnTo>
                <a:close/>
              </a:path>
            </a:pathLst>
          </a:custGeom>
          <a:solidFill>
            <a:srgbClr val="FC85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52"/>
          <p:cNvSpPr txBox="1"/>
          <p:nvPr>
            <p:ph type="title"/>
          </p:nvPr>
        </p:nvSpPr>
        <p:spPr>
          <a:xfrm>
            <a:off x="2847811" y="721576"/>
            <a:ext cx="2167466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700" u="none" cap="none" strike="noStrike">
                <a:solidFill>
                  <a:srgbClr val="555F6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52"/>
          <p:cNvSpPr txBox="1"/>
          <p:nvPr>
            <p:ph idx="1" type="body"/>
          </p:nvPr>
        </p:nvSpPr>
        <p:spPr>
          <a:xfrm>
            <a:off x="531330" y="1757077"/>
            <a:ext cx="705226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52"/>
          <p:cNvSpPr txBox="1"/>
          <p:nvPr>
            <p:ph idx="11" type="ftr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52"/>
          <p:cNvSpPr txBox="1"/>
          <p:nvPr>
            <p:ph idx="10" type="dt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52"/>
          <p:cNvSpPr txBox="1"/>
          <p:nvPr>
            <p:ph idx="12" type="sldNum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1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/>
          <p:nvPr/>
        </p:nvSpPr>
        <p:spPr>
          <a:xfrm>
            <a:off x="0" y="0"/>
            <a:ext cx="914399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0" y="0"/>
            <a:ext cx="6391835" cy="22859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96900" sx="90000" rotWithShape="0" algn="t" dir="7140000" dist="304800" sy="90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"/>
          <p:cNvSpPr txBox="1"/>
          <p:nvPr>
            <p:ph type="title"/>
          </p:nvPr>
        </p:nvSpPr>
        <p:spPr>
          <a:xfrm>
            <a:off x="571352" y="350196"/>
            <a:ext cx="3485178" cy="1624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/>
              <a:t>The Nucleus and Its Functions</a:t>
            </a:r>
            <a:endParaRPr/>
          </a:p>
        </p:txBody>
      </p:sp>
      <p:sp>
        <p:nvSpPr>
          <p:cNvPr id="136" name="Google Shape;136;p1"/>
          <p:cNvSpPr txBox="1"/>
          <p:nvPr>
            <p:ph idx="1" type="body"/>
          </p:nvPr>
        </p:nvSpPr>
        <p:spPr>
          <a:xfrm>
            <a:off x="-5120" y="2335392"/>
            <a:ext cx="4566880" cy="1199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The Control Center of the Cell</a:t>
            </a:r>
            <a:endParaRPr/>
          </a:p>
        </p:txBody>
      </p:sp>
      <p:pic>
        <p:nvPicPr>
          <p:cNvPr descr="Vaccine storage and manufacturing" id="137" name="Google Shape;137;p1"/>
          <p:cNvPicPr preferRelativeResize="0"/>
          <p:nvPr/>
        </p:nvPicPr>
        <p:blipFill rotWithShape="1">
          <a:blip r:embed="rId3">
            <a:alphaModFix/>
          </a:blip>
          <a:srcRect b="-2" l="32134" r="23315" t="0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"/>
          <p:cNvSpPr/>
          <p:nvPr/>
        </p:nvSpPr>
        <p:spPr>
          <a:xfrm>
            <a:off x="1" y="5115053"/>
            <a:ext cx="456176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Dr Abdul Samad Khan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Senior Lecturer-DIKIOHS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Dow University of Health Sciences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/>
          <p:nvPr>
            <p:ph type="title"/>
          </p:nvPr>
        </p:nvSpPr>
        <p:spPr>
          <a:xfrm>
            <a:off x="589547" y="0"/>
            <a:ext cx="8229600" cy="669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Nucleoplasm</a:t>
            </a:r>
            <a:endParaRPr/>
          </a:p>
        </p:txBody>
      </p:sp>
      <p:sp>
        <p:nvSpPr>
          <p:cNvPr id="215" name="Google Shape;215;p10"/>
          <p:cNvSpPr txBox="1"/>
          <p:nvPr>
            <p:ph idx="1" type="body"/>
          </p:nvPr>
        </p:nvSpPr>
        <p:spPr>
          <a:xfrm>
            <a:off x="0" y="1244828"/>
            <a:ext cx="5854390" cy="5613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3400"/>
              <a:t>Nucleoplasm is the viscous fluid found within the nucleus of cells</a:t>
            </a:r>
            <a:endParaRPr/>
          </a:p>
          <a:p>
            <a:pPr indent="-342900" lvl="0" marL="342900" rtl="0" algn="just"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3400"/>
              <a:t>Contains dissolved enzymes, nucleotides, and chromatin.</a:t>
            </a:r>
            <a:endParaRPr/>
          </a:p>
          <a:p>
            <a:pPr indent="-342900" lvl="0" marL="342900" rtl="0" algn="just"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3400"/>
              <a:t>Provides a medium for molecular movement inside the nucleus.</a:t>
            </a:r>
            <a:endParaRPr sz="3400"/>
          </a:p>
          <a:p>
            <a:pPr indent="-342900" lvl="0" marL="342900" rtl="0" algn="just"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3400"/>
              <a:t>The nucleoplasm is present inside the nucleus and is similar to the cytoplasm in consistency </a:t>
            </a:r>
            <a:endParaRPr/>
          </a:p>
          <a:p>
            <a:pPr indent="-342900" lvl="0" marL="342900" rtl="0" algn="just"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3400"/>
              <a:t>The nucleoplasm is responsible for maintaining the shape of the nucleus and also providing optimal conditions for genetic processes.</a:t>
            </a:r>
            <a:endParaRPr/>
          </a:p>
          <a:p>
            <a:pPr indent="-342900" lvl="0" marL="342900" rtl="0" algn="just">
              <a:spcBef>
                <a:spcPts val="52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⮚"/>
            </a:pPr>
            <a:r>
              <a:rPr lang="en-US" sz="3400"/>
              <a:t> Some components of the nucleoplasm include proteins, enzymes, ions, nucleotides, and nucleic acid.</a:t>
            </a:r>
            <a:endParaRPr/>
          </a:p>
          <a:p>
            <a:pPr indent="0" lvl="0" marL="0" rtl="0" algn="just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/>
          </a:p>
        </p:txBody>
      </p:sp>
      <p:pic>
        <p:nvPicPr>
          <p:cNvPr descr="Plant Life: Nucleoplasm" id="216" name="Google Shape;2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7054" y="1239252"/>
            <a:ext cx="3166946" cy="526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-1" y="917732"/>
            <a:ext cx="5531006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Chromatin is a complex formed by histones(A histone is a protein that provides structural support for a chromosome) packaging the DNA double helix. </a:t>
            </a:r>
            <a:endParaRPr/>
          </a:p>
          <a:p>
            <a:pPr indent="0" lvl="0" marL="0" rtl="0" algn="just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Chromosomes are structures of proteins and nucleic acids found in the living cells and carry genetic material.</a:t>
            </a:r>
            <a:endParaRPr/>
          </a:p>
          <a:p>
            <a:pPr indent="0" lvl="0" marL="0" rtl="0" algn="just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 Chromosomes carry genetic information for inheritance.</a:t>
            </a:r>
            <a:endParaRPr/>
          </a:p>
          <a:p>
            <a:pPr indent="0" lvl="0" marL="0" rtl="0" algn="just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Humans have 23 pair of chromosome (46 in total)</a:t>
            </a:r>
            <a:endParaRPr/>
          </a:p>
          <a:p>
            <a:pPr indent="0" lvl="0" marL="0" rtl="0" algn="just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/>
              <a:t>Chromatin is composed of nucleosomes. Chromosomes are composed of condensed chromatin fibers.</a:t>
            </a:r>
            <a:endParaRPr/>
          </a:p>
        </p:txBody>
      </p:sp>
      <p:sp>
        <p:nvSpPr>
          <p:cNvPr id="222" name="Google Shape;222;p11"/>
          <p:cNvSpPr txBox="1"/>
          <p:nvPr>
            <p:ph type="title"/>
          </p:nvPr>
        </p:nvSpPr>
        <p:spPr>
          <a:xfrm>
            <a:off x="0" y="18160"/>
            <a:ext cx="9144000" cy="773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Chromatin and Chromosomes</a:t>
            </a:r>
            <a:endParaRPr/>
          </a:p>
        </p:txBody>
      </p:sp>
      <p:pic>
        <p:nvPicPr>
          <p:cNvPr id="223" name="Google Shape;22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1005" y="917732"/>
            <a:ext cx="3624146" cy="5851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9" name="Google Shape;229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between Chromatin and Chromosomes" id="230" name="Google Shape;23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74638"/>
            <a:ext cx="8337883" cy="643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"/>
          <p:cNvSpPr txBox="1"/>
          <p:nvPr>
            <p:ph type="title"/>
          </p:nvPr>
        </p:nvSpPr>
        <p:spPr>
          <a:xfrm>
            <a:off x="457200" y="-1"/>
            <a:ext cx="8229600" cy="89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Nucleolus</a:t>
            </a:r>
            <a:endParaRPr/>
          </a:p>
        </p:txBody>
      </p:sp>
      <p:sp>
        <p:nvSpPr>
          <p:cNvPr id="237" name="Google Shape;237;p13"/>
          <p:cNvSpPr txBox="1"/>
          <p:nvPr>
            <p:ph idx="1" type="body"/>
          </p:nvPr>
        </p:nvSpPr>
        <p:spPr>
          <a:xfrm>
            <a:off x="1" y="892098"/>
            <a:ext cx="5118408" cy="59659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The most prominent substructure within the nucleus is the nucleolus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</a:rPr>
              <a:t>Main function 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Synthesis of ribosomal RNA (rRNA).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It is the site of rRNA transcription and processing</a:t>
            </a:r>
            <a:endParaRPr/>
          </a:p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Plays a key role in the production of ribosomes and of ribosome assembly.</a:t>
            </a:r>
            <a:endParaRPr/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376" y="789783"/>
            <a:ext cx="3880622" cy="5657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 txBox="1"/>
          <p:nvPr>
            <p:ph type="title"/>
          </p:nvPr>
        </p:nvSpPr>
        <p:spPr>
          <a:xfrm>
            <a:off x="457200" y="-140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b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Nucleosides</a:t>
            </a:r>
            <a:endParaRPr/>
          </a:p>
        </p:txBody>
      </p:sp>
      <p:sp>
        <p:nvSpPr>
          <p:cNvPr id="244" name="Google Shape;244;p14"/>
          <p:cNvSpPr txBox="1"/>
          <p:nvPr>
            <p:ph idx="1" type="body"/>
          </p:nvPr>
        </p:nvSpPr>
        <p:spPr>
          <a:xfrm>
            <a:off x="457200" y="1997242"/>
            <a:ext cx="2514600" cy="4128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 unit consisting of a nitrogen base bonded to a sugar</a:t>
            </a:r>
            <a:endParaRPr/>
          </a:p>
        </p:txBody>
      </p:sp>
      <p:pic>
        <p:nvPicPr>
          <p:cNvPr descr="Nucleoside- Definition, Types ..." id="245" name="Google Shape;2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1594183"/>
            <a:ext cx="5168902" cy="439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Nitrogen bases</a:t>
            </a:r>
            <a:br>
              <a:rPr lang="en-US"/>
            </a:br>
            <a:endParaRPr/>
          </a:p>
        </p:txBody>
      </p:sp>
      <p:sp>
        <p:nvSpPr>
          <p:cNvPr id="251" name="Google Shape;251;p15"/>
          <p:cNvSpPr txBox="1"/>
          <p:nvPr>
            <p:ph idx="1" type="body"/>
          </p:nvPr>
        </p:nvSpPr>
        <p:spPr>
          <a:xfrm>
            <a:off x="457200" y="1070812"/>
            <a:ext cx="2995863" cy="5055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Purine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adenine (A)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guanine (G)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Pyrimidine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cytosine (C)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Thymine(T)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Uracil (U)</a:t>
            </a:r>
            <a:endParaRPr/>
          </a:p>
        </p:txBody>
      </p:sp>
      <p:pic>
        <p:nvPicPr>
          <p:cNvPr descr="Nitrogenous Bases" id="252" name="Google Shape;2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0243" y="1070812"/>
            <a:ext cx="5292558" cy="578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Nucleotide</a:t>
            </a:r>
            <a:endParaRPr/>
          </a:p>
        </p:txBody>
      </p:sp>
      <p:sp>
        <p:nvSpPr>
          <p:cNvPr id="258" name="Google Shape;258;p16"/>
          <p:cNvSpPr txBox="1"/>
          <p:nvPr>
            <p:ph idx="1" type="body"/>
          </p:nvPr>
        </p:nvSpPr>
        <p:spPr>
          <a:xfrm>
            <a:off x="457200" y="1600200"/>
            <a:ext cx="362150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 nucleotide is 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nucleoside with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phosphate groups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linked by an ester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bond.</a:t>
            </a:r>
            <a:endParaRPr/>
          </a:p>
        </p:txBody>
      </p:sp>
      <p:pic>
        <p:nvPicPr>
          <p:cNvPr descr="Discussion on Nucleoside ; Definition, Structure and Component" id="259" name="Google Shape;2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073" y="1287378"/>
            <a:ext cx="4797925" cy="5189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 txBox="1"/>
          <p:nvPr>
            <p:ph type="title"/>
          </p:nvPr>
        </p:nvSpPr>
        <p:spPr>
          <a:xfrm>
            <a:off x="457200" y="49542"/>
            <a:ext cx="8229600" cy="4501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br>
              <a:rPr b="1" i="0" lang="en-US" u="none" strike="noStrike">
                <a:solidFill>
                  <a:srgbClr val="000000"/>
                </a:solidFill>
              </a:rPr>
            </a:br>
            <a:r>
              <a:rPr b="1" i="0" lang="en-US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DNA: The Genetic Blueprint</a:t>
            </a:r>
            <a:br>
              <a:rPr b="1" i="0" lang="en-US" u="none" strike="noStrike">
                <a:solidFill>
                  <a:srgbClr val="000000"/>
                </a:solidFill>
              </a:rPr>
            </a:br>
            <a:endParaRPr/>
          </a:p>
        </p:txBody>
      </p:sp>
      <p:sp>
        <p:nvSpPr>
          <p:cNvPr id="265" name="Google Shape;265;p17"/>
          <p:cNvSpPr txBox="1"/>
          <p:nvPr>
            <p:ph idx="1" type="body"/>
          </p:nvPr>
        </p:nvSpPr>
        <p:spPr>
          <a:xfrm>
            <a:off x="0" y="730405"/>
            <a:ext cx="584323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DNA (Deoxyribonucleic Acid)</a:t>
            </a:r>
            <a:r>
              <a:rPr b="0" i="0" lang="en-US" u="none" strike="noStrike">
                <a:solidFill>
                  <a:srgbClr val="000000"/>
                </a:solidFill>
              </a:rPr>
              <a:t> carries genetic instructions.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Structure</a:t>
            </a:r>
            <a:r>
              <a:rPr b="0" i="0" lang="en-US" u="none" strike="noStrike">
                <a:solidFill>
                  <a:srgbClr val="000000"/>
                </a:solidFill>
              </a:rPr>
              <a:t>: Double helix composed of: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Nitrogenous bases</a:t>
            </a:r>
            <a:r>
              <a:rPr b="0" i="0" lang="en-US" u="none" strike="noStrike">
                <a:solidFill>
                  <a:srgbClr val="000000"/>
                </a:solidFill>
              </a:rPr>
              <a:t> (Adenine, Thymine, Cytosine, Guanine).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Sugar-phosphate backbone</a:t>
            </a:r>
            <a:r>
              <a:rPr b="0" i="0" lang="en-US" u="none" strike="noStrike">
                <a:solidFill>
                  <a:srgbClr val="000000"/>
                </a:solidFill>
              </a:rPr>
              <a:t>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Functions of DNA</a:t>
            </a:r>
            <a:r>
              <a:rPr b="0" i="0" lang="en-US" u="none" strike="noStrike">
                <a:solidFill>
                  <a:srgbClr val="000000"/>
                </a:solidFill>
              </a:rPr>
              <a:t>: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Stores genetic information.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Guides </a:t>
            </a:r>
            <a:r>
              <a:rPr b="1" i="0" lang="en-US" u="none" strike="noStrike">
                <a:solidFill>
                  <a:srgbClr val="000000"/>
                </a:solidFill>
              </a:rPr>
              <a:t>protein synthesis</a:t>
            </a:r>
            <a:r>
              <a:rPr b="0" i="0" lang="en-US" u="none" strike="noStrike">
                <a:solidFill>
                  <a:srgbClr val="000000"/>
                </a:solidFill>
              </a:rPr>
              <a:t> through RNA.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Replicates before cell division.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66" name="Google Shape;2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4750" y="737535"/>
            <a:ext cx="3189249" cy="6042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type="title"/>
          </p:nvPr>
        </p:nvSpPr>
        <p:spPr>
          <a:xfrm>
            <a:off x="457200" y="7009"/>
            <a:ext cx="8229600" cy="773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RNA:</a:t>
            </a:r>
            <a:endParaRPr/>
          </a:p>
        </p:txBody>
      </p:sp>
      <p:sp>
        <p:nvSpPr>
          <p:cNvPr id="272" name="Google Shape;272;p18"/>
          <p:cNvSpPr txBox="1"/>
          <p:nvPr>
            <p:ph idx="1" type="body"/>
          </p:nvPr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RNA are nucleotide polymers like DNA combine called nucleic acids both carry information in a form that can be passed from one generation to the next.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It primarily converts DNA genetic instructions into proteins.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>
            <p:ph type="title"/>
          </p:nvPr>
        </p:nvSpPr>
        <p:spPr>
          <a:xfrm>
            <a:off x="457200" y="132348"/>
            <a:ext cx="8229600" cy="10467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Types of RNA</a:t>
            </a:r>
            <a:r>
              <a:rPr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-US" sz="36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6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9"/>
          <p:cNvSpPr txBox="1"/>
          <p:nvPr>
            <p:ph idx="1" type="body"/>
          </p:nvPr>
        </p:nvSpPr>
        <p:spPr>
          <a:xfrm>
            <a:off x="-1" y="1362796"/>
            <a:ext cx="9144001" cy="5332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1" i="0" lang="en-US" u="none" strike="noStrike">
                <a:solidFill>
                  <a:srgbClr val="C00000"/>
                </a:solidFill>
              </a:rPr>
              <a:t>mRNA (Messenger RNA)</a:t>
            </a:r>
            <a:r>
              <a:rPr b="0" i="0" lang="en-US" u="none" strike="noStrike">
                <a:solidFill>
                  <a:srgbClr val="000000"/>
                </a:solidFill>
              </a:rPr>
              <a:t>: Carries genetic code from DNA to ribosomes.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1" i="0" lang="en-US" u="none" strike="noStrike">
                <a:solidFill>
                  <a:srgbClr val="C00000"/>
                </a:solidFill>
              </a:rPr>
              <a:t>tRNA (Transfer RNA)</a:t>
            </a:r>
            <a:r>
              <a:rPr b="0" i="0" lang="en-US" u="none" strike="noStrike">
                <a:solidFill>
                  <a:srgbClr val="C00000"/>
                </a:solidFill>
              </a:rPr>
              <a:t>:</a:t>
            </a:r>
            <a:r>
              <a:rPr b="0" i="0" lang="en-US" u="none" strike="noStrike">
                <a:solidFill>
                  <a:srgbClr val="000000"/>
                </a:solidFill>
              </a:rPr>
              <a:t> Brings amino acids for protein synthesis.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Char char="•"/>
            </a:pPr>
            <a:r>
              <a:rPr b="1" i="0" lang="en-US" u="none" strike="noStrike">
                <a:solidFill>
                  <a:srgbClr val="C00000"/>
                </a:solidFill>
              </a:rPr>
              <a:t>rRNA (Ribosomal RNA)</a:t>
            </a:r>
            <a:r>
              <a:rPr b="0" i="0" lang="en-US" u="none" strike="noStrike">
                <a:solidFill>
                  <a:srgbClr val="C00000"/>
                </a:solidFill>
              </a:rPr>
              <a:t>:</a:t>
            </a:r>
            <a:r>
              <a:rPr b="0" i="0" lang="en-US" u="none" strike="noStrike">
                <a:solidFill>
                  <a:srgbClr val="000000"/>
                </a:solidFill>
              </a:rPr>
              <a:t> Component of ribosomes, aids in translation.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/>
          <p:nvPr>
            <p:ph type="title"/>
          </p:nvPr>
        </p:nvSpPr>
        <p:spPr>
          <a:xfrm>
            <a:off x="457200" y="7009"/>
            <a:ext cx="8229600" cy="8850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Learning objectives </a:t>
            </a:r>
            <a:endParaRPr/>
          </a:p>
        </p:txBody>
      </p:sp>
      <p:sp>
        <p:nvSpPr>
          <p:cNvPr id="144" name="Google Shape;144;p2"/>
          <p:cNvSpPr txBox="1"/>
          <p:nvPr>
            <p:ph idx="1" type="body"/>
          </p:nvPr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b="0" i="0" lang="en-US" u="none" strike="noStrike">
                <a:solidFill>
                  <a:srgbClr val="000000"/>
                </a:solidFill>
              </a:rPr>
              <a:t>By the end of this lecture, student will be able to: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Describe the structure and components of the nucleus.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Explain the role of the nucleus in cell function and gene expression.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Understand the process of transcription and RNA processing.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Identify the significance of the nucleus in cell division and protein synthesis.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Discuss diseases related to nuclear dysfunction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The Differences Between DNA and RNA - Comparison With Diagrams" id="284" name="Google Shape;28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74638"/>
            <a:ext cx="8229599" cy="6174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DNA vs RNA - Introduction and Differences between DNA and RNA" id="290" name="Google Shape;29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15" y="274638"/>
            <a:ext cx="8771021" cy="630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/>
          <p:nvPr/>
        </p:nvSpPr>
        <p:spPr>
          <a:xfrm>
            <a:off x="0" y="0"/>
            <a:ext cx="914171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2"/>
          <p:cNvSpPr txBox="1"/>
          <p:nvPr>
            <p:ph type="title"/>
          </p:nvPr>
        </p:nvSpPr>
        <p:spPr>
          <a:xfrm>
            <a:off x="628650" y="557189"/>
            <a:ext cx="2530602" cy="55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 sz="4500"/>
              <a:t>Functions of the Nucleus</a:t>
            </a:r>
            <a:endParaRPr/>
          </a:p>
        </p:txBody>
      </p:sp>
      <p:grpSp>
        <p:nvGrpSpPr>
          <p:cNvPr id="297" name="Google Shape;297;p22"/>
          <p:cNvGrpSpPr/>
          <p:nvPr/>
        </p:nvGrpSpPr>
        <p:grpSpPr>
          <a:xfrm>
            <a:off x="3819906" y="1268536"/>
            <a:ext cx="4697730" cy="4208399"/>
            <a:chOff x="0" y="648144"/>
            <a:chExt cx="4697730" cy="4208399"/>
          </a:xfrm>
        </p:grpSpPr>
        <p:sp>
          <p:nvSpPr>
            <p:cNvPr id="298" name="Google Shape;298;p22"/>
            <p:cNvSpPr/>
            <p:nvPr/>
          </p:nvSpPr>
          <p:spPr>
            <a:xfrm>
              <a:off x="0" y="648144"/>
              <a:ext cx="4697730" cy="795600"/>
            </a:xfrm>
            <a:prstGeom prst="roundRect">
              <a:avLst>
                <a:gd fmla="val 16667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 txBox="1"/>
            <p:nvPr/>
          </p:nvSpPr>
          <p:spPr>
            <a:xfrm>
              <a:off x="38838" y="686982"/>
              <a:ext cx="4620054" cy="717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Genetic Material Storage: Contains DNA, the blueprint of life.</a:t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0" y="1501344"/>
              <a:ext cx="4697730" cy="795600"/>
            </a:xfrm>
            <a:prstGeom prst="roundRect">
              <a:avLst>
                <a:gd fmla="val 16667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 txBox="1"/>
            <p:nvPr/>
          </p:nvSpPr>
          <p:spPr>
            <a:xfrm>
              <a:off x="38838" y="1540182"/>
              <a:ext cx="4620054" cy="717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Gene Expression Regulation: Controls transcription and protein synthesis.</a:t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0" y="2354544"/>
              <a:ext cx="4697730" cy="795600"/>
            </a:xfrm>
            <a:prstGeom prst="roundRect">
              <a:avLst>
                <a:gd fmla="val 16667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 txBox="1"/>
            <p:nvPr/>
          </p:nvSpPr>
          <p:spPr>
            <a:xfrm>
              <a:off x="38838" y="2393382"/>
              <a:ext cx="4620054" cy="717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Cell Division: Essential for mitosis and meiosis.</a:t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0" y="3207744"/>
              <a:ext cx="4697730" cy="795600"/>
            </a:xfrm>
            <a:prstGeom prst="roundRect">
              <a:avLst>
                <a:gd fmla="val 16667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 txBox="1"/>
            <p:nvPr/>
          </p:nvSpPr>
          <p:spPr>
            <a:xfrm>
              <a:off x="38838" y="3246582"/>
              <a:ext cx="4620054" cy="717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Ribosome Production: Nucleolus synthesizes ribosomal RNA.</a:t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0" y="4060943"/>
              <a:ext cx="4697730" cy="795600"/>
            </a:xfrm>
            <a:prstGeom prst="roundRect">
              <a:avLst>
                <a:gd fmla="val 16667" name="adj"/>
              </a:avLst>
            </a:prstGeom>
            <a:solidFill>
              <a:srgbClr val="BF504D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 txBox="1"/>
            <p:nvPr/>
          </p:nvSpPr>
          <p:spPr>
            <a:xfrm>
              <a:off x="38838" y="4099781"/>
              <a:ext cx="4620054" cy="717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5. Cell Growth &amp; Differentiation: Regulates cellular functions and development.</a:t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 txBox="1"/>
          <p:nvPr>
            <p:ph type="title"/>
          </p:nvPr>
        </p:nvSpPr>
        <p:spPr>
          <a:xfrm>
            <a:off x="457200" y="47472"/>
            <a:ext cx="832104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 </a:t>
            </a:r>
            <a:br>
              <a:rPr b="1" i="0" lang="en-US" u="none" strike="noStrike">
                <a:solidFill>
                  <a:srgbClr val="000000"/>
                </a:solidFill>
              </a:rPr>
            </a:br>
            <a:r>
              <a:rPr b="1" i="0" lang="en-US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DNA Replication</a:t>
            </a:r>
            <a:br>
              <a:rPr b="1" i="0" lang="en-US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3"/>
          <p:cNvSpPr txBox="1"/>
          <p:nvPr>
            <p:ph idx="1" type="body"/>
          </p:nvPr>
        </p:nvSpPr>
        <p:spPr>
          <a:xfrm>
            <a:off x="0" y="747132"/>
            <a:ext cx="9144000" cy="4609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 u="none" strike="noStrike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DNA replication is the process by which a cell makes exact copies of its DNA.</a:t>
            </a:r>
            <a:endParaRPr/>
          </a:p>
          <a:p>
            <a:pPr indent="0" lvl="0" marL="0" rtl="0" algn="just"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>
                <a:solidFill>
                  <a:srgbClr val="000000"/>
                </a:solidFill>
              </a:rPr>
              <a:t>DNA replication ensures that each of the newly divided daughter cells receives its own copy of each DNA molecule</a:t>
            </a:r>
            <a:endParaRPr/>
          </a:p>
          <a:p>
            <a:pPr indent="0" lvl="0" marL="0" rtl="0" algn="just"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Steps of DNA replication</a:t>
            </a:r>
            <a:r>
              <a:rPr b="0" i="0" lang="en-US" u="none" strike="noStrike">
                <a:solidFill>
                  <a:srgbClr val="000000"/>
                </a:solidFill>
              </a:rPr>
              <a:t>:</a:t>
            </a:r>
            <a:endParaRPr/>
          </a:p>
          <a:p>
            <a:pPr indent="-285750" lvl="1" marL="742950" rtl="0" algn="just">
              <a:spcBef>
                <a:spcPts val="47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Initiation</a:t>
            </a:r>
            <a:r>
              <a:rPr b="0" i="0" lang="en-US" u="none" strike="noStrike">
                <a:solidFill>
                  <a:srgbClr val="000000"/>
                </a:solidFill>
              </a:rPr>
              <a:t>: Helicase enzyme unwinds the double helix.</a:t>
            </a:r>
            <a:endParaRPr/>
          </a:p>
          <a:p>
            <a:pPr indent="-285750" lvl="1" marL="742950" rtl="0" algn="just">
              <a:spcBef>
                <a:spcPts val="47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Elongation</a:t>
            </a:r>
            <a:r>
              <a:rPr b="0" i="0" lang="en-US" u="none" strike="noStrike">
                <a:solidFill>
                  <a:srgbClr val="000000"/>
                </a:solidFill>
              </a:rPr>
              <a:t>: DNA polymerase adds complementary nucleotides.</a:t>
            </a:r>
            <a:endParaRPr/>
          </a:p>
          <a:p>
            <a:pPr indent="-285750" lvl="1" marL="742950" rtl="0" algn="just">
              <a:spcBef>
                <a:spcPts val="47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Termination</a:t>
            </a:r>
            <a:r>
              <a:rPr b="0" i="0" lang="en-US" u="none" strike="noStrike">
                <a:solidFill>
                  <a:srgbClr val="000000"/>
                </a:solidFill>
              </a:rPr>
              <a:t>: Two identical DNA strands are formed.</a:t>
            </a:r>
            <a:endParaRPr/>
          </a:p>
          <a:p>
            <a:pPr indent="0" lvl="0" marL="0" rtl="0" algn="just"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Ensures genetic continuity</a:t>
            </a:r>
            <a:r>
              <a:rPr b="0" i="0" lang="en-US" u="none" strike="noStrike">
                <a:solidFill>
                  <a:srgbClr val="000000"/>
                </a:solidFill>
              </a:rPr>
              <a:t> during cell division.</a:t>
            </a:r>
            <a:endParaRPr/>
          </a:p>
          <a:p>
            <a:pPr indent="-170180" lvl="0" marL="342900" rtl="0" algn="just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24</a:t>
            </a:r>
            <a:endParaRPr/>
          </a:p>
        </p:txBody>
      </p:sp>
      <p:pic>
        <p:nvPicPr>
          <p:cNvPr id="319" name="Google Shape;319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158" y="274638"/>
            <a:ext cx="8229600" cy="630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>
            <p:ph type="title"/>
          </p:nvPr>
        </p:nvSpPr>
        <p:spPr>
          <a:xfrm>
            <a:off x="457200" y="274638"/>
            <a:ext cx="8229600" cy="873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i="0" lang="en-US" u="none" strike="noStrike">
                <a:solidFill>
                  <a:srgbClr val="C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genetic code: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5"/>
          <p:cNvSpPr txBox="1"/>
          <p:nvPr>
            <p:ph idx="1" type="body"/>
          </p:nvPr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None/>
            </a:pPr>
            <a:r>
              <a:rPr b="0" i="0" lang="en-US" u="none" strike="noStrike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genetic code is </a:t>
            </a:r>
            <a:r>
              <a:rPr b="0" i="0" lang="en-US" u="none" strike="noStrike">
                <a:solidFill>
                  <a:srgbClr val="040C28"/>
                </a:solidFill>
                <a:latin typeface="Google Sans"/>
                <a:ea typeface="Google Sans"/>
                <a:cs typeface="Google Sans"/>
                <a:sym typeface="Google Sans"/>
              </a:rPr>
              <a:t>the set of rules used by living cells to translate information encoded within genetic material (DNA or RNA sequences of nucleotide triplets or codons) into proteins</a:t>
            </a:r>
            <a:endParaRPr/>
          </a:p>
          <a:p>
            <a:pPr indent="0" lvl="0" marL="0" rtl="0" algn="just">
              <a:spcBef>
                <a:spcPts val="888"/>
              </a:spcBef>
              <a:spcAft>
                <a:spcPts val="0"/>
              </a:spcAft>
              <a:buClr>
                <a:srgbClr val="0C0C0C"/>
              </a:buClr>
              <a:buSzPct val="100000"/>
              <a:buNone/>
            </a:pPr>
            <a:r>
              <a:rPr b="1" lang="en-US" sz="48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</a:t>
            </a:r>
            <a:r>
              <a:rPr b="1" lang="en-US" sz="4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i="0" lang="en-US" sz="480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odon</a:t>
            </a:r>
            <a:r>
              <a:rPr b="1" i="0" lang="en-US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  <a:p>
            <a:pPr indent="0" lvl="0" marL="0" rtl="0" algn="just">
              <a:spcBef>
                <a:spcPts val="592"/>
              </a:spcBef>
              <a:spcAft>
                <a:spcPts val="0"/>
              </a:spcAft>
              <a:buClr>
                <a:srgbClr val="0C0C0C"/>
              </a:buClr>
              <a:buSzPct val="100000"/>
              <a:buNone/>
            </a:pPr>
            <a:r>
              <a:rPr i="0" lang="en-US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codon is a trinucleotide sequence of DNA or RNA</a:t>
            </a:r>
            <a:r>
              <a:rPr lang="en-US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that corresponds to a specific amino acid.</a:t>
            </a:r>
            <a:endParaRPr/>
          </a:p>
          <a:p>
            <a:pPr indent="0" lvl="0" marL="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457200" y="0"/>
            <a:ext cx="8229600" cy="673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Gene Expression</a:t>
            </a:r>
            <a:r>
              <a:rPr lang="en-US"/>
              <a:t>:</a:t>
            </a:r>
            <a:endParaRPr/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u="none" strike="noStrike">
                <a:solidFill>
                  <a:srgbClr val="000000"/>
                </a:solidFill>
              </a:rPr>
              <a:t>Gene expression is the process by which information from a gene is used to synthesize functional gene products (proteins or RNA).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u="none" strike="noStrike">
                <a:solidFill>
                  <a:srgbClr val="000000"/>
                </a:solidFill>
              </a:rPr>
              <a:t>It involves two main stages: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lang="en-US">
                <a:solidFill>
                  <a:srgbClr val="000000"/>
                </a:solidFill>
              </a:rPr>
              <a:t>T</a:t>
            </a:r>
            <a:r>
              <a:rPr b="1" i="0" lang="en-US" u="none" strike="noStrike">
                <a:solidFill>
                  <a:srgbClr val="000000"/>
                </a:solidFill>
              </a:rPr>
              <a:t>ranscription</a:t>
            </a:r>
            <a:r>
              <a:rPr b="0" i="0" lang="en-US" u="none" strike="noStrike">
                <a:solidFill>
                  <a:srgbClr val="000000"/>
                </a:solidFill>
              </a:rPr>
              <a:t> and 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lang="en-US">
                <a:solidFill>
                  <a:srgbClr val="000000"/>
                </a:solidFill>
              </a:rPr>
              <a:t>T</a:t>
            </a:r>
            <a:r>
              <a:rPr b="1" i="0" lang="en-US" u="none" strike="noStrike">
                <a:solidFill>
                  <a:srgbClr val="000000"/>
                </a:solidFill>
              </a:rPr>
              <a:t>ranslation</a:t>
            </a:r>
            <a:r>
              <a:rPr b="0" i="0" lang="en-US" u="none" strike="noStrike">
                <a:solidFill>
                  <a:srgbClr val="000000"/>
                </a:solidFill>
              </a:rPr>
              <a:t>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457200" y="0"/>
            <a:ext cx="8229600" cy="5352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Overview of Transcription-27</a:t>
            </a:r>
            <a:endParaRPr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7"/>
          <p:cNvSpPr txBox="1"/>
          <p:nvPr>
            <p:ph idx="1" type="body"/>
          </p:nvPr>
        </p:nvSpPr>
        <p:spPr>
          <a:xfrm>
            <a:off x="0" y="830766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Transcription is the process of copying genetic information from DNA to RNA.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Occurs in the nucleus before translation.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Involves three main stages: 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Initiation, 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Elongation, </a:t>
            </a:r>
            <a:endParaRPr/>
          </a:p>
          <a:p>
            <a:pPr indent="0" lvl="0" marL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and Termination.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type="title"/>
          </p:nvPr>
        </p:nvSpPr>
        <p:spPr>
          <a:xfrm>
            <a:off x="457200" y="18160"/>
            <a:ext cx="8229600" cy="561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br>
              <a:rPr b="1" i="0" lang="en-US" u="none" strike="noStrike">
                <a:solidFill>
                  <a:srgbClr val="000000"/>
                </a:solidFill>
              </a:rPr>
            </a:br>
            <a:r>
              <a:rPr b="1" i="0" lang="en-US" u="none" strike="noStrike">
                <a:solidFill>
                  <a:srgbClr val="C00000"/>
                </a:solidFill>
              </a:rPr>
              <a:t>Overview of Translation</a:t>
            </a:r>
            <a:br>
              <a:rPr b="1" i="0" lang="en-US" u="none" strike="noStrike">
                <a:solidFill>
                  <a:srgbClr val="C00000"/>
                </a:solidFill>
              </a:rPr>
            </a:br>
            <a:endParaRPr>
              <a:solidFill>
                <a:srgbClr val="C00000"/>
              </a:solidFill>
            </a:endParaRPr>
          </a:p>
        </p:txBody>
      </p:sp>
      <p:sp>
        <p:nvSpPr>
          <p:cNvPr id="343" name="Google Shape;343;p28"/>
          <p:cNvSpPr txBox="1"/>
          <p:nvPr>
            <p:ph idx="1" type="body"/>
          </p:nvPr>
        </p:nvSpPr>
        <p:spPr>
          <a:xfrm>
            <a:off x="0" y="853069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Translation is the process of synthesizing proteins from mRNA.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Takes place in the </a:t>
            </a:r>
            <a:r>
              <a:rPr b="1" i="0" lang="en-US" u="none" strike="noStrike">
                <a:solidFill>
                  <a:srgbClr val="000000"/>
                </a:solidFill>
              </a:rPr>
              <a:t>ribosome</a:t>
            </a:r>
            <a:r>
              <a:rPr b="0" i="0" lang="en-US" u="none" strike="noStrike">
                <a:solidFill>
                  <a:srgbClr val="000000"/>
                </a:solidFill>
              </a:rPr>
              <a:t> </a:t>
            </a:r>
            <a:endParaRPr>
              <a:solidFill>
                <a:srgbClr val="000000"/>
              </a:solidFill>
            </a:endParaRPr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Requires </a:t>
            </a:r>
            <a:r>
              <a:rPr b="1" i="0" lang="en-US" u="none" strike="noStrike">
                <a:solidFill>
                  <a:srgbClr val="000000"/>
                </a:solidFill>
              </a:rPr>
              <a:t>mRNA, tRNA, ribosomes, and amino acids</a:t>
            </a:r>
            <a:r>
              <a:rPr b="0" i="0" lang="en-US" u="none" strike="noStrike">
                <a:solidFill>
                  <a:srgbClr val="000000"/>
                </a:solidFill>
              </a:rPr>
              <a:t>.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Occurs in three stages: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 </a:t>
            </a:r>
            <a:r>
              <a:rPr b="1" i="0" lang="en-US" u="none" strike="noStrike">
                <a:solidFill>
                  <a:srgbClr val="000000"/>
                </a:solidFill>
              </a:rPr>
              <a:t>Initiation,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 Elongation,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Termination</a:t>
            </a:r>
            <a:r>
              <a:rPr b="0" i="0" lang="en-US" u="none" strike="noStrike">
                <a:solidFill>
                  <a:srgbClr val="000000"/>
                </a:solidFill>
              </a:rPr>
              <a:t>.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>
            <a:off x="457200" y="-9335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Nucleus and Cell Division</a:t>
            </a:r>
            <a:endParaRPr/>
          </a:p>
        </p:txBody>
      </p:sp>
      <p:sp>
        <p:nvSpPr>
          <p:cNvPr id="349" name="Google Shape;349;p29"/>
          <p:cNvSpPr txBox="1"/>
          <p:nvPr>
            <p:ph idx="1" type="body"/>
          </p:nvPr>
        </p:nvSpPr>
        <p:spPr>
          <a:xfrm>
            <a:off x="0" y="1600200"/>
            <a:ext cx="914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</a:t>
            </a:r>
            <a:r>
              <a:rPr b="1" lang="en-US">
                <a:solidFill>
                  <a:srgbClr val="C00000"/>
                </a:solidFill>
              </a:rPr>
              <a:t>Mitosis</a:t>
            </a:r>
            <a:r>
              <a:rPr lang="en-US"/>
              <a:t>: Cell division for growth and repair.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</a:t>
            </a:r>
            <a:r>
              <a:rPr b="1" lang="en-US">
                <a:solidFill>
                  <a:srgbClr val="C00000"/>
                </a:solidFill>
              </a:rPr>
              <a:t>Meiosis</a:t>
            </a:r>
            <a:r>
              <a:rPr lang="en-US"/>
              <a:t>: Formation of gametes for reproduction.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Nucleus ensures proper DNA replication and segregation.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/>
          <p:nvPr>
            <p:ph type="title"/>
          </p:nvPr>
        </p:nvSpPr>
        <p:spPr>
          <a:xfrm>
            <a:off x="457200" y="29311"/>
            <a:ext cx="8229600" cy="584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b="1" lang="en-US" sz="3850">
                <a:solidFill>
                  <a:srgbClr val="C00000"/>
                </a:solidFill>
              </a:rPr>
              <a:t>Introduction</a:t>
            </a:r>
            <a:endParaRPr b="1">
              <a:solidFill>
                <a:srgbClr val="C00000"/>
              </a:solidFill>
            </a:endParaRPr>
          </a:p>
        </p:txBody>
      </p:sp>
      <p:pic>
        <p:nvPicPr>
          <p:cNvPr id="150" name="Google Shape;150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0526" y="29312"/>
            <a:ext cx="1583474" cy="673947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/>
          <p:nvPr/>
        </p:nvSpPr>
        <p:spPr>
          <a:xfrm>
            <a:off x="-1" y="575912"/>
            <a:ext cx="7560527" cy="8069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nucleus is a membrane-bound organelle found in cells.</a:t>
            </a:r>
            <a:endParaRPr/>
          </a:p>
          <a:p>
            <a:pPr indent="-457200" lvl="0" marL="457200" marR="0" rtl="0" algn="just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contains most of the cell's genetic material, organized with multiple, long, linear, DNA molecules in complex including a large variety of proteins, such as histones, to form chromosomes. </a:t>
            </a:r>
            <a:endParaRPr/>
          </a:p>
          <a:p>
            <a:pPr indent="-457200" lvl="0" marL="457200" marR="0" rtl="0" algn="just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Essential for growth, reproduction, and gene expression.</a:t>
            </a:r>
            <a:endParaRPr/>
          </a:p>
          <a:p>
            <a:pPr indent="-457200" lvl="0" marL="457200" marR="0" rtl="0" algn="just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functions as the control center, regulating cell activities and storing genetic material.</a:t>
            </a:r>
            <a:endParaRPr/>
          </a:p>
          <a:p>
            <a:pPr indent="-254000" lvl="0" marL="4572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4572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457200" marR="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>
            <p:ph type="title"/>
          </p:nvPr>
        </p:nvSpPr>
        <p:spPr>
          <a:xfrm>
            <a:off x="457200" y="143497"/>
            <a:ext cx="8229600" cy="447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br>
              <a:rPr b="1" i="0" lang="en-US" u="none" strike="noStrike">
                <a:solidFill>
                  <a:srgbClr val="C00000"/>
                </a:solidFill>
              </a:rPr>
            </a:br>
            <a:r>
              <a:rPr b="1" i="0" lang="en-US" u="none" strike="noStrike">
                <a:solidFill>
                  <a:srgbClr val="C00000"/>
                </a:solidFill>
              </a:rPr>
              <a:t>Mitosis</a:t>
            </a:r>
            <a:br>
              <a:rPr b="1" i="0" lang="en-US" u="none" strike="noStrike">
                <a:solidFill>
                  <a:srgbClr val="000000"/>
                </a:solidFill>
              </a:rPr>
            </a:br>
            <a:endParaRPr/>
          </a:p>
        </p:txBody>
      </p:sp>
      <p:sp>
        <p:nvSpPr>
          <p:cNvPr id="355" name="Google Shape;355;p30"/>
          <p:cNvSpPr txBox="1"/>
          <p:nvPr>
            <p:ph idx="1" type="body"/>
          </p:nvPr>
        </p:nvSpPr>
        <p:spPr>
          <a:xfrm>
            <a:off x="0" y="842212"/>
            <a:ext cx="9144000" cy="5283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 strike="noStrike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A t</a:t>
            </a:r>
            <a:r>
              <a:rPr b="0" i="0" lang="en-US" sz="2400" u="none" strike="noStrike">
                <a:solidFill>
                  <a:srgbClr val="000000"/>
                </a:solidFill>
              </a:rPr>
              <a:t>ype of cell division producing two identical daughter cells.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b="0" i="0" lang="en-US" sz="2400" u="none" strike="noStrike">
                <a:solidFill>
                  <a:srgbClr val="000000"/>
                </a:solidFill>
              </a:rPr>
              <a:t>Essential for growth, tissue repair, and asexual reproduction.</a:t>
            </a:r>
            <a:endParaRPr/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1" i="0" lang="en-US" sz="2400" u="none" strike="noStrike">
                <a:solidFill>
                  <a:srgbClr val="C00000"/>
                </a:solidFill>
              </a:rPr>
              <a:t>Stages of Mitosis:</a:t>
            </a:r>
            <a:endParaRPr sz="2400">
              <a:solidFill>
                <a:srgbClr val="C00000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1" i="0" lang="en-US" sz="2400" u="none" strike="noStrike">
                <a:solidFill>
                  <a:srgbClr val="C00000"/>
                </a:solidFill>
              </a:rPr>
              <a:t>Prophase:</a:t>
            </a:r>
            <a:r>
              <a:rPr b="0" i="0" lang="en-US" sz="2400" u="none" strike="noStrike">
                <a:solidFill>
                  <a:srgbClr val="000000"/>
                </a:solidFill>
              </a:rPr>
              <a:t> Chromosomes condense, spindle fibers form.</a:t>
            </a:r>
            <a:endParaRPr/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1" i="0" lang="en-US" sz="2400" u="none" strike="noStrike">
                <a:solidFill>
                  <a:srgbClr val="C00000"/>
                </a:solidFill>
              </a:rPr>
              <a:t>Metaphase</a:t>
            </a:r>
            <a:r>
              <a:rPr b="1" i="0" lang="en-US" sz="2400" u="none" strike="noStrike">
                <a:solidFill>
                  <a:srgbClr val="000000"/>
                </a:solidFill>
              </a:rPr>
              <a:t>:</a:t>
            </a:r>
            <a:r>
              <a:rPr b="0" i="0" lang="en-US" sz="2400" u="none" strike="noStrike">
                <a:solidFill>
                  <a:srgbClr val="000000"/>
                </a:solidFill>
              </a:rPr>
              <a:t> Chromosomes align at the cell’s equator.</a:t>
            </a:r>
            <a:endParaRPr/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1" i="0" lang="en-US" sz="2400" u="none" strike="noStrike">
                <a:solidFill>
                  <a:srgbClr val="C00000"/>
                </a:solidFill>
              </a:rPr>
              <a:t>Anaphase:</a:t>
            </a:r>
            <a:r>
              <a:rPr b="0" i="0" lang="en-US" sz="2400" u="none" strike="noStrike">
                <a:solidFill>
                  <a:srgbClr val="000000"/>
                </a:solidFill>
              </a:rPr>
              <a:t> Sister chromatids separate and move to opposite poles.</a:t>
            </a:r>
            <a:endParaRPr/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1" i="0" lang="en-US" sz="2400" u="none" strike="noStrike">
                <a:solidFill>
                  <a:srgbClr val="C00000"/>
                </a:solidFill>
              </a:rPr>
              <a:t>Telophase:</a:t>
            </a:r>
            <a:r>
              <a:rPr b="0" i="0" lang="en-US" sz="2400" u="none" strike="noStrike">
                <a:solidFill>
                  <a:srgbClr val="000000"/>
                </a:solidFill>
              </a:rPr>
              <a:t> Nuclear membrane reforms, chromosomes de-condense.</a:t>
            </a:r>
            <a:endParaRPr/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⮚"/>
            </a:pPr>
            <a:r>
              <a:rPr b="1" i="0" lang="en-US" sz="2400" u="none" strike="noStrike">
                <a:solidFill>
                  <a:srgbClr val="C00000"/>
                </a:solidFill>
              </a:rPr>
              <a:t>Cytokinesis:</a:t>
            </a:r>
            <a:r>
              <a:rPr b="0" i="0" lang="en-US" sz="2400" u="none" strike="noStrike">
                <a:solidFill>
                  <a:srgbClr val="000000"/>
                </a:solidFill>
              </a:rPr>
              <a:t> Division of cytoplasm, completing cell division.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457200" y="0"/>
            <a:ext cx="8229600" cy="680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br>
              <a:rPr b="1" i="0" lang="en-US" u="none" strike="noStrike">
                <a:solidFill>
                  <a:srgbClr val="C00000"/>
                </a:solidFill>
              </a:rPr>
            </a:br>
            <a:r>
              <a:rPr b="1" i="0" lang="en-US" u="none" strike="noStrike">
                <a:solidFill>
                  <a:srgbClr val="C00000"/>
                </a:solidFill>
              </a:rPr>
              <a:t>Meiosis</a:t>
            </a:r>
            <a:br>
              <a:rPr b="1" i="0" lang="en-US" u="none" strike="noStrike">
                <a:solidFill>
                  <a:srgbClr val="C00000"/>
                </a:solidFill>
              </a:rPr>
            </a:br>
            <a:endParaRPr>
              <a:solidFill>
                <a:srgbClr val="C00000"/>
              </a:solidFill>
            </a:endParaRPr>
          </a:p>
        </p:txBody>
      </p:sp>
      <p:sp>
        <p:nvSpPr>
          <p:cNvPr id="361" name="Google Shape;361;p31"/>
          <p:cNvSpPr txBox="1"/>
          <p:nvPr>
            <p:ph idx="1" type="body"/>
          </p:nvPr>
        </p:nvSpPr>
        <p:spPr>
          <a:xfrm>
            <a:off x="0" y="890338"/>
            <a:ext cx="9144000" cy="5235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</a:endParaRPr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A type of cell division that produces four genetically distinct gametes.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u="none" strike="noStrike">
                <a:solidFill>
                  <a:srgbClr val="000000"/>
                </a:solidFill>
              </a:rPr>
              <a:t>Essential for sexual reproduction and genetic variation.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C00000"/>
                </a:solidFill>
              </a:rPr>
              <a:t>Stages of Meiosis:</a:t>
            </a:r>
            <a:endParaRPr b="0" i="0" u="none" strike="noStrike">
              <a:solidFill>
                <a:srgbClr val="C00000"/>
              </a:solidFill>
            </a:endParaRPr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C00000"/>
                </a:solidFill>
              </a:rPr>
              <a:t>Meiosis I</a:t>
            </a:r>
            <a:r>
              <a:rPr b="1" i="0" lang="en-US" u="none" strike="noStrike">
                <a:solidFill>
                  <a:srgbClr val="000000"/>
                </a:solidFill>
              </a:rPr>
              <a:t>:</a:t>
            </a:r>
            <a:r>
              <a:rPr b="0" i="0" lang="en-US" u="none" strike="noStrike">
                <a:solidFill>
                  <a:srgbClr val="000000"/>
                </a:solidFill>
              </a:rPr>
              <a:t> Homologous chromosomes come close 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Prophase I:</a:t>
            </a:r>
            <a:r>
              <a:rPr b="0" i="0" lang="en-US" u="none" strike="noStrike">
                <a:solidFill>
                  <a:srgbClr val="000000"/>
                </a:solidFill>
              </a:rPr>
              <a:t> Crossing over occurs.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Metaphase I:</a:t>
            </a:r>
            <a:r>
              <a:rPr b="0" i="0" lang="en-US" u="none" strike="noStrike">
                <a:solidFill>
                  <a:srgbClr val="000000"/>
                </a:solidFill>
              </a:rPr>
              <a:t> Homologous chromosomes align at the equator.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Anaphase I:</a:t>
            </a:r>
            <a:r>
              <a:rPr b="0" i="0" lang="en-US" u="none" strike="noStrike">
                <a:solidFill>
                  <a:srgbClr val="000000"/>
                </a:solidFill>
              </a:rPr>
              <a:t> Homologous pairs separate to opposite poles.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Telophase I &amp; Cytokinesis:</a:t>
            </a:r>
            <a:r>
              <a:rPr b="0" i="0" lang="en-US" u="none" strike="noStrike">
                <a:solidFill>
                  <a:srgbClr val="000000"/>
                </a:solidFill>
              </a:rPr>
              <a:t> Two haploid cells form.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C00000"/>
                </a:solidFill>
              </a:rPr>
              <a:t>Meiosis II</a:t>
            </a:r>
            <a:r>
              <a:rPr b="1" i="0" lang="en-US" u="none" strike="noStrike">
                <a:solidFill>
                  <a:srgbClr val="000000"/>
                </a:solidFill>
              </a:rPr>
              <a:t>:</a:t>
            </a:r>
            <a:r>
              <a:rPr b="0" i="0" lang="en-US" u="none" strike="noStrike">
                <a:solidFill>
                  <a:srgbClr val="000000"/>
                </a:solidFill>
              </a:rPr>
              <a:t> Sister chromatids separate.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Prophase II:</a:t>
            </a:r>
            <a:r>
              <a:rPr b="0" i="0" lang="en-US" u="none" strike="noStrike">
                <a:solidFill>
                  <a:srgbClr val="000000"/>
                </a:solidFill>
              </a:rPr>
              <a:t> Chromosomes condense again.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Metaphase II:</a:t>
            </a:r>
            <a:r>
              <a:rPr b="0" i="0" lang="en-US" u="none" strike="noStrike">
                <a:solidFill>
                  <a:srgbClr val="000000"/>
                </a:solidFill>
              </a:rPr>
              <a:t> Chromosomes align at the equator.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Anaphase II:</a:t>
            </a:r>
            <a:r>
              <a:rPr b="0" i="0" lang="en-US" u="none" strike="noStrike">
                <a:solidFill>
                  <a:srgbClr val="000000"/>
                </a:solidFill>
              </a:rPr>
              <a:t> Sister chromatids separate.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Telophase II &amp; Cytokinesis:</a:t>
            </a:r>
            <a:r>
              <a:rPr b="0" i="0" lang="en-US" u="none" strike="noStrike">
                <a:solidFill>
                  <a:srgbClr val="000000"/>
                </a:solidFill>
              </a:rPr>
              <a:t> Four genetically unique haploid cells result.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How do cells divide?: MedlinePlus Genetics" id="367" name="Google Shape;367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58" y="274638"/>
            <a:ext cx="8798968" cy="630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Diseases Related to Nuclear Dysfunction</a:t>
            </a:r>
            <a:endParaRPr/>
          </a:p>
        </p:txBody>
      </p:sp>
      <p:sp>
        <p:nvSpPr>
          <p:cNvPr id="373" name="Google Shape;373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Cancer: Uncontrolled cell growth due to genetic mutations.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Progeria: Premature aging caused by nuclear instability.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Huntington’s Disease: Genetic disorder affecting the nervous system.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 of the Nucleus</a:t>
            </a:r>
            <a:endParaRPr/>
          </a:p>
        </p:txBody>
      </p:sp>
      <p:sp>
        <p:nvSpPr>
          <p:cNvPr id="379" name="Google Shape;379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The nucleus is essential for gene expression and cellular function.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Protects and organizes genetic material.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Coordinates growth, metabolism, and reproduction.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/>
          </a:p>
        </p:txBody>
      </p:sp>
      <p:sp>
        <p:nvSpPr>
          <p:cNvPr id="385" name="Google Shape;385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The nucleus is the control center of the cell.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It regulates genetic material and protein synthesis.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Plays a vital role in growth, division, and cell differentiation.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Which of the following structures regulates the exchange of materials between the nucleus and the cytoplasm?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Nucleolus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Nuclear envelope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Nuclear pores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d) Chromatin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7" name="Google Shape;397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   Answer: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c) Nuclear pores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What is the primary function of the nucleolus?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DNA replication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RNA processing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Ribosomal RNA (rRNA) synthesis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d) Protein synthesis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Answer: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c) Ribosomal RNA (rRNA) synthesis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222" y="369710"/>
            <a:ext cx="8446347" cy="610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5" name="Google Shape;415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Which stage of transcription involves RNA polymerase binding to the promoter region?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Initiation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Elongation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Termination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d) Splicing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1" name="Google Shape;421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Answer: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a) Initiation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During which phase of mitosis do sister chromatids separate and move to opposite poles?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Prophase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Metaphase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Anaphase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d) Telophase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3" name="Google Shape;433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Answer: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c) Anaphase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9" name="Google Shape;439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Which of the following diseases is caused by nuclear dysfunction leading to premature aging?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Huntington’s disease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Progeria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Cancer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d) Alzheimer’s disease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Answer: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b) Progeria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1" name="Google Shape;451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i="0" lang="en-US" u="none" strike="noStrike">
                <a:solidFill>
                  <a:srgbClr val="000000"/>
                </a:solidFill>
              </a:rPr>
              <a:t>Which of the following is the correct start codon for translation?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 UAA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AUG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UGA</a:t>
            </a:r>
            <a:br>
              <a:rPr lang="en-US"/>
            </a:b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d) UAG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7" name="Google Shape;457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i="0" u="none" strike="noStrike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1" i="0" lang="en-US" u="none" strike="noStrike">
                <a:solidFill>
                  <a:srgbClr val="000000"/>
                </a:solidFill>
              </a:rPr>
              <a:t>Answer:</a:t>
            </a:r>
            <a:r>
              <a:rPr b="0" i="0" lang="en-US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b) AUG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457200" y="36320"/>
            <a:ext cx="8229600" cy="755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Calibri"/>
              <a:buNone/>
            </a:pPr>
            <a:r>
              <a:rPr lang="en-US">
                <a:solidFill>
                  <a:srgbClr val="C00000"/>
                </a:solidFill>
              </a:rPr>
              <a:t>Structure of the Nucleus</a:t>
            </a:r>
            <a:endParaRPr/>
          </a:p>
        </p:txBody>
      </p:sp>
      <p:grpSp>
        <p:nvGrpSpPr>
          <p:cNvPr id="162" name="Google Shape;162;p5"/>
          <p:cNvGrpSpPr/>
          <p:nvPr/>
        </p:nvGrpSpPr>
        <p:grpSpPr>
          <a:xfrm>
            <a:off x="457200" y="1149517"/>
            <a:ext cx="8686800" cy="4975704"/>
            <a:chOff x="0" y="941"/>
            <a:chExt cx="8686800" cy="4975704"/>
          </a:xfrm>
        </p:grpSpPr>
        <p:sp>
          <p:nvSpPr>
            <p:cNvPr id="163" name="Google Shape;163;p5"/>
            <p:cNvSpPr/>
            <p:nvPr/>
          </p:nvSpPr>
          <p:spPr>
            <a:xfrm>
              <a:off x="0" y="941"/>
              <a:ext cx="8686800" cy="914402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45708" y="234770"/>
              <a:ext cx="446743" cy="4467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938160" y="52011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938160" y="52011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950" lIns="85950" spcFirstLastPara="1" rIns="85950" wrap="square" tIns="85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</a:t>
              </a:r>
              <a:r>
                <a:rPr b="1" i="1" lang="en-US" sz="19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Nuclear Envelope</a:t>
              </a: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A double membrane with nuclear pores.</a:t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0" y="1118408"/>
              <a:ext cx="8686800" cy="812260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245708" y="1301167"/>
              <a:ext cx="446743" cy="44674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938160" y="1118408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 txBox="1"/>
            <p:nvPr/>
          </p:nvSpPr>
          <p:spPr>
            <a:xfrm>
              <a:off x="938160" y="1118408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950" lIns="85950" spcFirstLastPara="1" rIns="85950" wrap="square" tIns="85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</a:t>
              </a:r>
              <a:r>
                <a:rPr b="1" i="1" lang="en-US" sz="19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Nucleoplasm</a:t>
              </a: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Gel-like substance inside the nucleus.</a:t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0" y="2133734"/>
              <a:ext cx="8686800" cy="812260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245708" y="2316492"/>
              <a:ext cx="446743" cy="44674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938160" y="2133734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 txBox="1"/>
            <p:nvPr/>
          </p:nvSpPr>
          <p:spPr>
            <a:xfrm>
              <a:off x="938160" y="2133734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950" lIns="85950" spcFirstLastPara="1" rIns="85950" wrap="square" tIns="85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</a:t>
              </a:r>
              <a:r>
                <a:rPr b="1" i="1" lang="en-US" sz="19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Chromatin</a:t>
              </a: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DNA and protein complex.</a:t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0" y="3149059"/>
              <a:ext cx="8686800" cy="812260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245708" y="3331818"/>
              <a:ext cx="446743" cy="44674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938160" y="3149059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 txBox="1"/>
            <p:nvPr/>
          </p:nvSpPr>
          <p:spPr>
            <a:xfrm>
              <a:off x="938160" y="3149059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950" lIns="85950" spcFirstLastPara="1" rIns="85950" wrap="square" tIns="85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</a:t>
              </a:r>
              <a:r>
                <a:rPr b="1" i="1" lang="en-US" sz="19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Nucleolus</a:t>
              </a: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Site of ribosome synthesis.</a:t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0" y="4164385"/>
              <a:ext cx="8686800" cy="812260"/>
            </a:xfrm>
            <a:prstGeom prst="roundRect">
              <a:avLst>
                <a:gd fmla="val 10000" name="adj"/>
              </a:avLst>
            </a:prstGeom>
            <a:solidFill>
              <a:srgbClr val="CFD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45708" y="4347144"/>
              <a:ext cx="446743" cy="44674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938160" y="4164385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 txBox="1"/>
            <p:nvPr/>
          </p:nvSpPr>
          <p:spPr>
            <a:xfrm>
              <a:off x="938160" y="4164385"/>
              <a:ext cx="7748639" cy="8122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950" lIns="85950" spcFirstLastPara="1" rIns="85950" wrap="square" tIns="85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</a:t>
              </a:r>
              <a:r>
                <a:rPr b="1" i="1" lang="en-US" sz="19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Nuclear Pores</a:t>
              </a:r>
              <a:r>
                <a:rPr lang="en-U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Regulate transport of molecules in and out.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10" y="1"/>
            <a:ext cx="8961120" cy="672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>
            <p:ph type="title"/>
          </p:nvPr>
        </p:nvSpPr>
        <p:spPr>
          <a:xfrm>
            <a:off x="457200" y="0"/>
            <a:ext cx="8229600" cy="773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Cell-Structure</a:t>
            </a:r>
            <a:endParaRPr/>
          </a:p>
        </p:txBody>
      </p:sp>
      <p:pic>
        <p:nvPicPr>
          <p:cNvPr id="194" name="Google Shape;19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417638"/>
            <a:ext cx="4683512" cy="53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513" y="1417638"/>
            <a:ext cx="4460487" cy="535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457200" y="0"/>
            <a:ext cx="8229600" cy="769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Nuclear Envelope</a:t>
            </a:r>
            <a:endParaRPr/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-1" y="1232210"/>
            <a:ext cx="5363737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/>
              <a:t>A double-layered membrane that encloses the nucleus.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/>
              <a:t>Separates the nucleus from the cytoplasm.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/>
              <a:t>Contains nuclear pores for selective exchange of materials.</a:t>
            </a:r>
            <a:endParaRPr/>
          </a:p>
        </p:txBody>
      </p:sp>
      <p:pic>
        <p:nvPicPr>
          <p:cNvPr descr="Molecular Expressions Cell Biology: The Nuclear Envelope" id="202" name="Google Shape;2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946" y="1014761"/>
            <a:ext cx="3612995" cy="5843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>
            <p:ph type="title"/>
          </p:nvPr>
        </p:nvSpPr>
        <p:spPr>
          <a:xfrm>
            <a:off x="557561" y="29311"/>
            <a:ext cx="8229600" cy="795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Nuclear Pores</a:t>
            </a:r>
            <a:endParaRPr/>
          </a:p>
        </p:txBody>
      </p:sp>
      <p:sp>
        <p:nvSpPr>
          <p:cNvPr id="208" name="Google Shape;208;p9"/>
          <p:cNvSpPr txBox="1"/>
          <p:nvPr>
            <p:ph idx="1" type="body"/>
          </p:nvPr>
        </p:nvSpPr>
        <p:spPr>
          <a:xfrm>
            <a:off x="0" y="1600199"/>
            <a:ext cx="6244682" cy="466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/>
              <a:t>Tiny openings in the nuclear envelope.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/>
              <a:t>Allow controlled exchange of RNA, proteins, and ions.</a:t>
            </a:r>
            <a:endParaRPr/>
          </a:p>
          <a:p>
            <a:pPr indent="-342900" lvl="0" marL="342900" rtl="0" algn="just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⮚"/>
            </a:pPr>
            <a:r>
              <a:rPr lang="en-US"/>
              <a:t>Maintain communication between the nucleus and cytoplasm.</a:t>
            </a:r>
            <a:endParaRPr/>
          </a:p>
        </p:txBody>
      </p:sp>
      <p:pic>
        <p:nvPicPr>
          <p:cNvPr descr="Freeze fracture view of nuclear pores - Stock Image - C005/8072 - Science  Photo Library" id="209" name="Google Shape;2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4682" y="1311511"/>
            <a:ext cx="2899317" cy="535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